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7"/>
  </p:notesMasterIdLst>
  <p:sldIdLst>
    <p:sldId id="256" r:id="rId2"/>
    <p:sldId id="258" r:id="rId3"/>
    <p:sldId id="280" r:id="rId4"/>
    <p:sldId id="267" r:id="rId5"/>
    <p:sldId id="259" r:id="rId6"/>
    <p:sldId id="262" r:id="rId7"/>
    <p:sldId id="263" r:id="rId8"/>
    <p:sldId id="264" r:id="rId9"/>
    <p:sldId id="265" r:id="rId10"/>
    <p:sldId id="268" r:id="rId11"/>
    <p:sldId id="270" r:id="rId12"/>
    <p:sldId id="272" r:id="rId13"/>
    <p:sldId id="273" r:id="rId14"/>
    <p:sldId id="274" r:id="rId15"/>
    <p:sldId id="275" r:id="rId16"/>
    <p:sldId id="276" r:id="rId17"/>
    <p:sldId id="286" r:id="rId18"/>
    <p:sldId id="277" r:id="rId19"/>
    <p:sldId id="287" r:id="rId20"/>
    <p:sldId id="288" r:id="rId21"/>
    <p:sldId id="289" r:id="rId22"/>
    <p:sldId id="291" r:id="rId23"/>
    <p:sldId id="292" r:id="rId24"/>
    <p:sldId id="293" r:id="rId25"/>
    <p:sldId id="295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D920E9-1641-4A04-8F9C-2F8C5CC0B21B}" type="datetimeFigureOut">
              <a:rPr lang="en-US" smtClean="0"/>
              <a:t>12/22/2015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2FF36-0635-4D06-9246-6B490BB4A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475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20941-09CA-44FB-ADB6-226E20662F17}" type="datetime1">
              <a:rPr lang="en-US" smtClean="0"/>
              <a:t>12/22/2015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B0B3-2B61-4326-A09A-F89A2EC67CAD}" type="datetime1">
              <a:rPr lang="en-US" smtClean="0"/>
              <a:t>12/22/2015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04063-9AC1-4E58-958B-321BFF97B485}" type="datetime1">
              <a:rPr lang="en-US" smtClean="0"/>
              <a:t>12/22/2015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D4EB-43E1-466A-B4AB-6EAD7B1E74F1}" type="datetime1">
              <a:rPr lang="en-US" smtClean="0"/>
              <a:t>12/22/2015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5435B-C43C-4606-8817-9781E06873BF}" type="datetime1">
              <a:rPr lang="en-US" smtClean="0"/>
              <a:t>12/22/2015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5249E-2380-4C38-8C3B-C68DE6A9FF03}" type="datetime1">
              <a:rPr lang="en-US" smtClean="0"/>
              <a:t>12/22/2015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029C4-E58B-4AB7-AAC4-8030CCE77A88}" type="datetime1">
              <a:rPr lang="en-US" smtClean="0"/>
              <a:t>12/22/2015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D3118-C077-40CF-B6F5-F6F8F6633087}" type="datetime1">
              <a:rPr lang="en-US" smtClean="0"/>
              <a:t>12/22/2015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63DF4-F858-4D34-BE36-E9586AFDE313}" type="datetime1">
              <a:rPr lang="en-US" smtClean="0"/>
              <a:t>12/22/2015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DB657-4A4B-4020-813B-22247BBD4754}" type="datetime1">
              <a:rPr lang="en-US" smtClean="0"/>
              <a:t>12/22/2015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DB420-31AD-44FE-B0E2-0582FFD3F917}" type="datetime1">
              <a:rPr lang="en-US" smtClean="0"/>
              <a:t>12/22/2015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EC6F6-7978-4E9E-B3D4-3FE0A41B1F3C}" type="datetime1">
              <a:rPr lang="en-US" smtClean="0"/>
              <a:t>12/22/2015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2971800"/>
          </a:xfrm>
          <a:ln w="28575">
            <a:solidFill>
              <a:schemeClr val="tx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URIN Cases </a:t>
            </a:r>
            <a:br>
              <a:rPr lang="en-US" sz="6000" b="1" dirty="0" smtClean="0">
                <a:solidFill>
                  <a:srgbClr val="FF0000"/>
                </a:solidFill>
              </a:rPr>
            </a:br>
            <a:r>
              <a:rPr lang="en-US" sz="3600" b="1" dirty="0" smtClean="0">
                <a:solidFill>
                  <a:srgbClr val="FF0000"/>
                </a:solidFill>
              </a:rPr>
              <a:t>for </a:t>
            </a:r>
            <a:br>
              <a:rPr lang="en-US" sz="3600" b="1" dirty="0" smtClean="0">
                <a:solidFill>
                  <a:srgbClr val="FF0000"/>
                </a:solidFill>
              </a:rPr>
            </a:br>
            <a:r>
              <a:rPr lang="en-US" sz="3600" b="1" dirty="0" smtClean="0">
                <a:solidFill>
                  <a:srgbClr val="FF0000"/>
                </a:solidFill>
              </a:rPr>
              <a:t>Discussion</a:t>
            </a:r>
            <a:br>
              <a:rPr lang="en-US" sz="3600" b="1" dirty="0" smtClean="0">
                <a:solidFill>
                  <a:srgbClr val="FF0000"/>
                </a:solidFill>
              </a:rPr>
            </a:br>
            <a:r>
              <a:rPr lang="en-US" sz="3600" b="1" dirty="0" smtClean="0">
                <a:solidFill>
                  <a:srgbClr val="FF0000"/>
                </a:solidFill>
              </a:rPr>
              <a:t>*solved*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191000"/>
            <a:ext cx="7162800" cy="1828800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</a:t>
            </a:r>
          </a:p>
          <a:p>
            <a:r>
              <a:rPr lang="en-US" sz="4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Dr. Abdelaty Shawky</a:t>
            </a:r>
          </a:p>
          <a:p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Assistant professor of pathology</a:t>
            </a: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D:\mcst 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04800"/>
            <a:ext cx="2771503" cy="702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Questions…</a:t>
            </a:r>
            <a:endParaRPr lang="en-US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lnSpc>
                <a:spcPct val="200000"/>
              </a:lnSpc>
            </a:pPr>
            <a:r>
              <a:rPr lang="en-US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the diagnosis of the case</a:t>
            </a:r>
            <a:r>
              <a:rPr lang="en-US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pPr>
              <a:lnSpc>
                <a:spcPct val="200000"/>
              </a:lnSpc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Post streptococcal GN- (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niphritic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syndrome) </a:t>
            </a: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en-US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the pathogenesis of the case</a:t>
            </a:r>
            <a:r>
              <a:rPr lang="en-US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pPr>
              <a:lnSpc>
                <a:spcPct val="200000"/>
              </a:lnSpc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Immune complex deposition in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subepithelial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en-US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the expected outcome </a:t>
            </a:r>
            <a:r>
              <a:rPr lang="en-US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pPr>
              <a:lnSpc>
                <a:spcPct val="200000"/>
              </a:lnSpc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95%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complete resolution</a:t>
            </a: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1% rapid progression </a:t>
            </a:r>
          </a:p>
          <a:p>
            <a:pPr>
              <a:lnSpc>
                <a:spcPct val="200000"/>
              </a:lnSpc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Some : chromic GN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E459-7247-4305-82C3-B41193948B40}" type="datetime1">
              <a:rPr lang="en-US" smtClean="0"/>
              <a:t>12/22/2015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**Case-3</a:t>
            </a:r>
            <a:endParaRPr lang="en-US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53340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>
                <a:latin typeface="+mj-lt"/>
              </a:rPr>
              <a:t>A 70-year-old obese woman presents with a 3-month history of progressive renal insufficiency. She has a longstanding history of hypertension. Ultrasonography shows that both kidneys are small. The patient subsequently suffers a massive stroke and died. 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latin typeface="+mj-lt"/>
              </a:rPr>
              <a:t>Examination of the kidneys at autopsy reveals </a:t>
            </a:r>
            <a:r>
              <a:rPr lang="en-US" sz="2800" u="sng" dirty="0" smtClean="0">
                <a:latin typeface="+mj-lt"/>
              </a:rPr>
              <a:t>symmetrically shrunken small kidneys</a:t>
            </a:r>
            <a:r>
              <a:rPr lang="en-US" sz="2800" dirty="0" smtClean="0">
                <a:latin typeface="+mj-lt"/>
              </a:rPr>
              <a:t>, with </a:t>
            </a:r>
            <a:r>
              <a:rPr lang="en-US" sz="2800" u="sng" dirty="0" smtClean="0">
                <a:latin typeface="+mj-lt"/>
              </a:rPr>
              <a:t>coarsely granular surface</a:t>
            </a:r>
            <a:r>
              <a:rPr lang="en-US" sz="2800" dirty="0" smtClean="0">
                <a:latin typeface="+mj-lt"/>
              </a:rPr>
              <a:t>. The </a:t>
            </a:r>
            <a:r>
              <a:rPr lang="en-US" sz="2800" dirty="0" err="1" smtClean="0">
                <a:latin typeface="+mj-lt"/>
              </a:rPr>
              <a:t>pelvicalyceal</a:t>
            </a:r>
            <a:r>
              <a:rPr lang="en-US" sz="2800" dirty="0" smtClean="0">
                <a:latin typeface="+mj-lt"/>
              </a:rPr>
              <a:t> system was distorted and covered by </a:t>
            </a:r>
            <a:r>
              <a:rPr lang="en-US" sz="2800" u="sng" dirty="0" smtClean="0">
                <a:latin typeface="+mj-lt"/>
              </a:rPr>
              <a:t>yellowish exudate. </a:t>
            </a:r>
            <a:endParaRPr lang="en-US" sz="2800" u="sng" dirty="0">
              <a:latin typeface="+mj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52A84-7AF9-4056-A890-19E1A3E2B4E8}" type="datetime1">
              <a:rPr lang="en-US" smtClean="0"/>
              <a:t>12/22/2015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62636" y="533400"/>
            <a:ext cx="4648200" cy="944562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Light Microscopy: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8" name="Picture 9" descr="ren52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28302"/>
          <a:stretch>
            <a:fillRect/>
          </a:stretch>
        </p:blipFill>
        <p:spPr>
          <a:xfrm>
            <a:off x="4800600" y="304800"/>
            <a:ext cx="3962400" cy="2888358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429000"/>
            <a:ext cx="3962400" cy="2822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063" y="1477962"/>
            <a:ext cx="430911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6E746-F50B-4C3E-9E7A-39E215CEDD82}" type="datetime1">
              <a:rPr lang="en-US" smtClean="0"/>
              <a:t>12/22/2015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136987" y="4648200"/>
            <a:ext cx="358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Fibrosis, </a:t>
            </a:r>
            <a:r>
              <a:rPr lang="en-US" dirty="0"/>
              <a:t>Atrophy, hyaline cast* </a:t>
            </a:r>
            <a:r>
              <a:rPr lang="en-US" b="1" dirty="0" err="1"/>
              <a:t>thyroidization</a:t>
            </a:r>
            <a:r>
              <a:rPr lang="en-US" dirty="0"/>
              <a:t>*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Questions…</a:t>
            </a:r>
            <a:endParaRPr lang="en-US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your diagnosis of the case</a:t>
            </a:r>
            <a:r>
              <a:rPr lang="en-US" sz="36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r>
              <a:rPr lang="en-US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Chronic pyelonephritis </a:t>
            </a:r>
          </a:p>
          <a:p>
            <a:r>
              <a:rPr lang="en-US" sz="36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2 complication for it ?</a:t>
            </a:r>
          </a:p>
          <a:p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Hypertension </a:t>
            </a:r>
          </a:p>
          <a:p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Chronic renal failure</a:t>
            </a:r>
            <a:r>
              <a:rPr lang="en-US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en-US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endParaRPr lang="en-US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09AE3-06DA-49E8-A7F7-DF80D190BB6A}" type="datetime1">
              <a:rPr lang="en-US" smtClean="0"/>
              <a:t>12/22/2015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Case-4</a:t>
            </a:r>
            <a:endParaRPr lang="en-US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 smtClean="0">
                <a:latin typeface="+mj-lt"/>
              </a:rPr>
              <a:t>A 55-year-old man dies of chronic renal failure. Examination of his kidneys at autopsy reveals a “</a:t>
            </a:r>
            <a:r>
              <a:rPr lang="en-US" b="1" u="sng" dirty="0" smtClean="0">
                <a:latin typeface="+mj-lt"/>
              </a:rPr>
              <a:t>staghorn” calculus</a:t>
            </a:r>
            <a:r>
              <a:rPr lang="en-US" b="1" dirty="0" smtClean="0">
                <a:latin typeface="+mj-lt"/>
              </a:rPr>
              <a:t>. </a:t>
            </a:r>
            <a:endParaRPr lang="en-US" b="1" dirty="0">
              <a:latin typeface="+mj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28B3F-3647-4218-BCBC-9EBC6ECB3BEF}" type="datetime1">
              <a:rPr lang="en-US" smtClean="0"/>
              <a:t>12/22/2015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302534"/>
            <a:ext cx="4191000" cy="6209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609600" y="2902002"/>
            <a:ext cx="3505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Staghorn stone</a:t>
            </a:r>
            <a:endParaRPr 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D90E5-6BDF-4D96-8110-27954684A556}" type="datetime1">
              <a:rPr lang="en-US" smtClean="0"/>
              <a:t>12/22/2015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2286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Questions…</a:t>
            </a:r>
            <a:endParaRPr lang="en-US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458200" cy="6111875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200000"/>
              </a:lnSpc>
            </a:pPr>
            <a:r>
              <a:rPr lang="en-US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meant by staghorn </a:t>
            </a:r>
            <a:r>
              <a:rPr lang="en-US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stone?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Stone that take the shape of renal pelvis and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calyces</a:t>
            </a: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en-US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are the types of urinary stones</a:t>
            </a:r>
            <a:r>
              <a:rPr lang="en-US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pPr marL="0" indent="0">
              <a:buFontTx/>
              <a:buNone/>
              <a:defRPr/>
            </a:pPr>
            <a:r>
              <a:rPr lang="en-US" b="1" u="sng" dirty="0" smtClean="0">
                <a:solidFill>
                  <a:srgbClr val="0070C0"/>
                </a:solidFill>
              </a:rPr>
              <a:t>I</a:t>
            </a:r>
            <a:r>
              <a:rPr lang="en-US" b="1" u="sng" dirty="0">
                <a:solidFill>
                  <a:srgbClr val="0070C0"/>
                </a:solidFill>
              </a:rPr>
              <a:t>. 1ry (metabolic) stones:</a:t>
            </a:r>
          </a:p>
          <a:p>
            <a:pPr>
              <a:buFontTx/>
              <a:buChar char="-"/>
              <a:defRPr/>
            </a:pPr>
            <a:r>
              <a:rPr lang="en-US" dirty="0"/>
              <a:t>Calcium stones (calcium oxalate or phosphate).</a:t>
            </a:r>
          </a:p>
          <a:p>
            <a:pPr>
              <a:buFontTx/>
              <a:buChar char="-"/>
              <a:defRPr/>
            </a:pPr>
            <a:r>
              <a:rPr lang="en-US" dirty="0"/>
              <a:t>Uric acid stone.</a:t>
            </a:r>
          </a:p>
          <a:p>
            <a:pPr>
              <a:buFontTx/>
              <a:buChar char="-"/>
              <a:defRPr/>
            </a:pPr>
            <a:r>
              <a:rPr lang="en-US" dirty="0"/>
              <a:t>Cysteine stone.</a:t>
            </a:r>
          </a:p>
          <a:p>
            <a:pPr marL="0" indent="0">
              <a:buFontTx/>
              <a:buNone/>
              <a:defRPr/>
            </a:pPr>
            <a:r>
              <a:rPr lang="en-US" b="1" u="sng" dirty="0">
                <a:solidFill>
                  <a:srgbClr val="0070C0"/>
                </a:solidFill>
              </a:rPr>
              <a:t>II. 2ry (Infected) stone:</a:t>
            </a:r>
            <a:r>
              <a:rPr lang="en-US" dirty="0"/>
              <a:t> (Struvite stone).</a:t>
            </a:r>
          </a:p>
          <a:p>
            <a:pPr marL="0" indent="0">
              <a:buFontTx/>
              <a:buNone/>
              <a:defRPr/>
            </a:pPr>
            <a:r>
              <a:rPr lang="en-US" b="1" u="sng" dirty="0">
                <a:solidFill>
                  <a:srgbClr val="0070C0"/>
                </a:solidFill>
              </a:rPr>
              <a:t>III. Compound stone</a:t>
            </a:r>
            <a:r>
              <a:rPr lang="en-US" b="1" u="sng" dirty="0" smtClean="0">
                <a:solidFill>
                  <a:srgbClr val="0070C0"/>
                </a:solidFill>
              </a:rPr>
              <a:t>.</a:t>
            </a:r>
            <a:endParaRPr lang="en-US" b="1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200000"/>
              </a:lnSpc>
            </a:pPr>
            <a:r>
              <a:rPr lang="en-US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the cause of renal failure in this patient</a:t>
            </a:r>
            <a:r>
              <a:rPr lang="en-US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Obstruction will cause 1-hydronephrosis ,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Then 2-pyelonephritis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on top of  it .That will cause 3-atrophy or renal parenchyma 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2197F-0C7B-4990-BCF0-D5486E7EB29A}" type="datetime1">
              <a:rPr lang="en-US" smtClean="0"/>
              <a:t>12/22/2015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**Case-5</a:t>
            </a:r>
            <a:endParaRPr lang="en-US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04800" y="1219200"/>
            <a:ext cx="8610600" cy="53340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+mj-lt"/>
              </a:rPr>
              <a:t>A 59-year-old man notes blood in his urine for the past week. On physical examination there are no abnormal findings. </a:t>
            </a:r>
            <a:r>
              <a:rPr lang="en-US" sz="2800" u="sng" dirty="0">
                <a:latin typeface="+mj-lt"/>
              </a:rPr>
              <a:t>U</a:t>
            </a:r>
            <a:r>
              <a:rPr lang="en-US" sz="2800" u="sng" dirty="0" smtClean="0">
                <a:latin typeface="+mj-lt"/>
              </a:rPr>
              <a:t>rine analysis </a:t>
            </a:r>
            <a:r>
              <a:rPr lang="en-US" sz="2800" dirty="0" smtClean="0">
                <a:latin typeface="+mj-lt"/>
              </a:rPr>
              <a:t>confirms the presence of </a:t>
            </a:r>
            <a:r>
              <a:rPr lang="en-US" sz="2800" u="sng" dirty="0" smtClean="0">
                <a:latin typeface="+mj-lt"/>
              </a:rPr>
              <a:t>blood</a:t>
            </a:r>
            <a:r>
              <a:rPr lang="en-US" sz="2800" dirty="0" smtClean="0">
                <a:latin typeface="+mj-lt"/>
              </a:rPr>
              <a:t>, but </a:t>
            </a:r>
            <a:r>
              <a:rPr lang="en-US" sz="2800" u="sng" dirty="0" smtClean="0">
                <a:latin typeface="+mj-lt"/>
              </a:rPr>
              <a:t>no proteinuria or </a:t>
            </a:r>
            <a:r>
              <a:rPr lang="en-US" sz="2800" u="sng" dirty="0" err="1" smtClean="0">
                <a:latin typeface="+mj-lt"/>
              </a:rPr>
              <a:t>glucosuria</a:t>
            </a:r>
            <a:r>
              <a:rPr lang="en-US" sz="2800" dirty="0" smtClean="0">
                <a:latin typeface="+mj-lt"/>
              </a:rPr>
              <a:t>. </a:t>
            </a:r>
          </a:p>
          <a:p>
            <a:r>
              <a:rPr lang="en-US" sz="2800" dirty="0" smtClean="0">
                <a:latin typeface="+mj-lt"/>
              </a:rPr>
              <a:t>A urine culture is negative. A </a:t>
            </a:r>
            <a:r>
              <a:rPr lang="en-US" sz="2800" u="sng" dirty="0" smtClean="0">
                <a:latin typeface="+mj-lt"/>
              </a:rPr>
              <a:t>cystoscopy</a:t>
            </a:r>
            <a:r>
              <a:rPr lang="en-US" sz="2800" dirty="0" smtClean="0">
                <a:latin typeface="+mj-lt"/>
              </a:rPr>
              <a:t> is performed, and a </a:t>
            </a:r>
            <a:r>
              <a:rPr lang="en-US" sz="2800" u="sng" dirty="0" smtClean="0">
                <a:latin typeface="+mj-lt"/>
              </a:rPr>
              <a:t>9 cm </a:t>
            </a:r>
            <a:r>
              <a:rPr lang="en-US" sz="2800" u="sng" dirty="0" err="1" smtClean="0">
                <a:latin typeface="+mj-lt"/>
              </a:rPr>
              <a:t>exophytic</a:t>
            </a:r>
            <a:r>
              <a:rPr lang="en-US" sz="2800" u="sng" dirty="0" smtClean="0">
                <a:latin typeface="+mj-lt"/>
              </a:rPr>
              <a:t> </a:t>
            </a:r>
            <a:r>
              <a:rPr lang="en-US" sz="2800" u="sng" dirty="0" smtClean="0">
                <a:latin typeface="+mj-lt"/>
              </a:rPr>
              <a:t>mass</a:t>
            </a:r>
            <a:r>
              <a:rPr lang="en-US" sz="2800" dirty="0" smtClean="0">
                <a:latin typeface="+mj-lt"/>
              </a:rPr>
              <a:t> is seen </a:t>
            </a:r>
            <a:r>
              <a:rPr lang="en-US" sz="2800" u="sng" dirty="0" smtClean="0">
                <a:latin typeface="+mj-lt"/>
              </a:rPr>
              <a:t>in the dome of the bladder</a:t>
            </a:r>
            <a:r>
              <a:rPr lang="en-US" sz="2800" dirty="0" smtClean="0">
                <a:latin typeface="+mj-lt"/>
              </a:rPr>
              <a:t>. A biopsy of this mass is performed and microscopic examination reveals </a:t>
            </a:r>
            <a:r>
              <a:rPr lang="en-US" sz="2800" u="sng" dirty="0" err="1" smtClean="0">
                <a:latin typeface="+mj-lt"/>
              </a:rPr>
              <a:t>fibrovascular</a:t>
            </a:r>
            <a:r>
              <a:rPr lang="en-US" sz="2800" u="sng" dirty="0" smtClean="0">
                <a:latin typeface="+mj-lt"/>
              </a:rPr>
              <a:t> cores </a:t>
            </a:r>
            <a:r>
              <a:rPr lang="en-US" sz="2800" dirty="0" smtClean="0">
                <a:latin typeface="+mj-lt"/>
              </a:rPr>
              <a:t>covered by a </a:t>
            </a:r>
            <a:r>
              <a:rPr lang="en-US" sz="2800" u="sng" dirty="0" smtClean="0">
                <a:latin typeface="+mj-lt"/>
              </a:rPr>
              <a:t>thick layer of transitional </a:t>
            </a:r>
            <a:r>
              <a:rPr lang="en-US" sz="2800" dirty="0" smtClean="0">
                <a:latin typeface="+mj-lt"/>
              </a:rPr>
              <a:t>cells. </a:t>
            </a:r>
          </a:p>
          <a:p>
            <a:r>
              <a:rPr lang="en-US" sz="2800" u="sng" dirty="0" smtClean="0">
                <a:latin typeface="+mj-lt"/>
              </a:rPr>
              <a:t>The </a:t>
            </a:r>
            <a:r>
              <a:rPr lang="en-US" sz="2800" u="sng" dirty="0" err="1" smtClean="0">
                <a:latin typeface="+mj-lt"/>
              </a:rPr>
              <a:t>musculosa</a:t>
            </a:r>
            <a:r>
              <a:rPr lang="en-US" sz="2800" u="sng" dirty="0" smtClean="0">
                <a:latin typeface="+mj-lt"/>
              </a:rPr>
              <a:t> </a:t>
            </a:r>
            <a:r>
              <a:rPr lang="en-US" sz="2800" u="sng" dirty="0" err="1" smtClean="0">
                <a:latin typeface="+mj-lt"/>
              </a:rPr>
              <a:t>propria</a:t>
            </a:r>
            <a:r>
              <a:rPr lang="en-US" sz="2800" u="sng" dirty="0" smtClean="0">
                <a:latin typeface="+mj-lt"/>
              </a:rPr>
              <a:t> is free.</a:t>
            </a:r>
            <a:endParaRPr lang="en-US" sz="2800" u="sng" dirty="0" smtClean="0">
              <a:latin typeface="+mj-lt"/>
            </a:endParaRPr>
          </a:p>
          <a:p>
            <a:r>
              <a:rPr lang="en-US" sz="2400" u="sng" dirty="0" err="1"/>
              <a:t>exophytic</a:t>
            </a:r>
            <a:r>
              <a:rPr lang="en-US" sz="2400" u="sng" dirty="0"/>
              <a:t> </a:t>
            </a:r>
            <a:r>
              <a:rPr lang="en-US" sz="2400" u="sng" dirty="0" smtClean="0"/>
              <a:t>mass: means </a:t>
            </a:r>
            <a:r>
              <a:rPr lang="en-US" sz="2400" u="sng" dirty="0" err="1" smtClean="0"/>
              <a:t>fungating</a:t>
            </a:r>
            <a:r>
              <a:rPr lang="en-US" sz="2400" u="sng" dirty="0" smtClean="0"/>
              <a:t> </a:t>
            </a:r>
            <a:endParaRPr lang="en-US" sz="2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86EC0-4703-49AD-A7C9-E96BF54AAA68}" type="datetime1">
              <a:rPr lang="en-US" smtClean="0"/>
              <a:t>12/22/2015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667000"/>
            <a:ext cx="2438400" cy="792162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Gross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picture</a:t>
            </a:r>
            <a:b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u="sng" dirty="0" err="1" smtClean="0"/>
              <a:t>fungating</a:t>
            </a:r>
            <a:r>
              <a:rPr lang="en-US" sz="3200" u="sng" dirty="0" smtClean="0"/>
              <a:t>  UB carcinoma </a:t>
            </a:r>
            <a:br>
              <a:rPr lang="en-US" sz="3200" u="sng" dirty="0" smtClean="0"/>
            </a:br>
            <a:r>
              <a:rPr lang="en-US" sz="3200" dirty="0"/>
              <a:t/>
            </a:r>
            <a:br>
              <a:rPr lang="en-US" sz="3200" dirty="0"/>
            </a:b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7" descr="ren73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90800" y="838200"/>
            <a:ext cx="6400800" cy="5334000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CBC5B-9A35-4590-88FB-815F464FF904}" type="datetime1">
              <a:rPr lang="en-US" smtClean="0"/>
              <a:t>12/22/2015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057400"/>
            <a:ext cx="3505200" cy="158750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Light </a:t>
            </a:r>
            <a:r>
              <a:rPr lang="en-US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Microscopy</a:t>
            </a:r>
            <a:br>
              <a:rPr lang="en-US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sz="2800" b="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الريشة</a:t>
            </a:r>
            <a:r>
              <a:rPr lang="ar-SA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 descr="ME papillary transitional cell carcinoma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810000" y="685800"/>
            <a:ext cx="4953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A19D-D8CC-4DDA-82FF-09A2E759E90C}" type="datetime1">
              <a:rPr lang="en-US" smtClean="0"/>
              <a:t>12/22/2015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Case-1</a:t>
            </a:r>
            <a:endParaRPr lang="en-US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686800" cy="4953000"/>
          </a:xfrm>
        </p:spPr>
        <p:txBody>
          <a:bodyPr>
            <a:normAutofit/>
          </a:bodyPr>
          <a:lstStyle/>
          <a:p>
            <a:pPr algn="just"/>
            <a:r>
              <a:rPr lang="en-US" sz="2800" dirty="0" smtClean="0"/>
              <a:t>A 5-year-old boy is noted to have </a:t>
            </a:r>
            <a:r>
              <a:rPr lang="en-US" sz="2800" u="sng" dirty="0" smtClean="0"/>
              <a:t>increased puffiness around his eyes</a:t>
            </a:r>
            <a:r>
              <a:rPr lang="en-US" sz="2800" dirty="0" smtClean="0"/>
              <a:t> for the past month then progressed to </a:t>
            </a:r>
            <a:r>
              <a:rPr lang="en-US" sz="2800" u="sng" dirty="0" smtClean="0"/>
              <a:t>generalized edema </a:t>
            </a:r>
            <a:r>
              <a:rPr lang="en-US" sz="2800" dirty="0" smtClean="0"/>
              <a:t>, and he has been less active than normal. </a:t>
            </a:r>
          </a:p>
          <a:p>
            <a:pPr algn="just"/>
            <a:endParaRPr lang="en-US" sz="2800" dirty="0" smtClean="0"/>
          </a:p>
          <a:p>
            <a:pPr algn="just"/>
            <a:r>
              <a:rPr lang="en-US" sz="2800" dirty="0" smtClean="0"/>
              <a:t>Urine analysis reveals, </a:t>
            </a:r>
            <a:r>
              <a:rPr lang="en-US" sz="2800" u="sng" dirty="0" smtClean="0"/>
              <a:t>pH 6.5, no glucose, 4+ protein</a:t>
            </a:r>
            <a:r>
              <a:rPr lang="en-US" sz="2800" dirty="0" smtClean="0"/>
              <a:t>, no blood, </a:t>
            </a:r>
            <a:r>
              <a:rPr lang="en-US" sz="2800" u="sng" dirty="0" smtClean="0"/>
              <a:t>hyaline and fatty casts</a:t>
            </a:r>
            <a:r>
              <a:rPr lang="en-US" sz="2800" dirty="0" smtClean="0"/>
              <a:t>, and no ketones. A renal biopsy was taken and the child improved following a course of </a:t>
            </a:r>
            <a:r>
              <a:rPr lang="en-US" sz="2800" u="sng" dirty="0" smtClean="0"/>
              <a:t>corticosteroid</a:t>
            </a:r>
            <a:r>
              <a:rPr lang="en-US" sz="2800" dirty="0" smtClean="0"/>
              <a:t> therapy. </a:t>
            </a:r>
          </a:p>
          <a:p>
            <a:pPr>
              <a:buNone/>
            </a:pPr>
            <a:endParaRPr lang="en-US" sz="2800" dirty="0">
              <a:latin typeface="Comic Sans MS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18639-9900-4F23-99B5-303B38675166}" type="datetime1">
              <a:rPr lang="en-US" smtClean="0"/>
              <a:t>12/22/2015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536778" y="533400"/>
            <a:ext cx="5486401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2D555-D221-4B8C-ABF3-E8643D2C36EB}" type="datetime1">
              <a:rPr lang="en-US" smtClean="0"/>
              <a:t>12/22/2015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Questions….</a:t>
            </a:r>
            <a:endParaRPr lang="en-US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763000" cy="4754563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200000"/>
              </a:lnSpc>
            </a:pPr>
            <a:r>
              <a:rPr lang="en-US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your diagnosis of the case</a:t>
            </a:r>
            <a:r>
              <a:rPr lang="en-US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pPr>
              <a:lnSpc>
                <a:spcPct val="200000"/>
              </a:lnSpc>
            </a:pPr>
            <a:r>
              <a:rPr lang="en-US" altLang="ar-SA" dirty="0"/>
              <a:t>Papillary (</a:t>
            </a:r>
            <a:r>
              <a:rPr lang="en-US" altLang="ar-SA" dirty="0"/>
              <a:t>superficial) </a:t>
            </a:r>
            <a:r>
              <a:rPr lang="en-US" dirty="0"/>
              <a:t>transitional cell carcinoma </a:t>
            </a:r>
          </a:p>
          <a:p>
            <a:pPr>
              <a:lnSpc>
                <a:spcPct val="200000"/>
              </a:lnSpc>
            </a:pPr>
            <a:r>
              <a:rPr lang="en-US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</a:t>
            </a:r>
            <a:r>
              <a:rPr lang="en-US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 the risk factors that most likely lead to development of this lesion</a:t>
            </a:r>
            <a:r>
              <a:rPr lang="en-US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r>
              <a:rPr lang="en-US" altLang="ar-SA" dirty="0">
                <a:solidFill>
                  <a:schemeClr val="tx1">
                    <a:lumMod val="95000"/>
                    <a:lumOff val="5000"/>
                  </a:schemeClr>
                </a:solidFill>
              </a:rPr>
              <a:t>Cigarette smoking</a:t>
            </a:r>
          </a:p>
          <a:p>
            <a:r>
              <a:rPr lang="en-US" altLang="ar-SA" dirty="0">
                <a:solidFill>
                  <a:schemeClr val="tx1">
                    <a:lumMod val="95000"/>
                    <a:lumOff val="5000"/>
                  </a:schemeClr>
                </a:solidFill>
              </a:rPr>
              <a:t>Industrial exposure to </a:t>
            </a:r>
            <a:r>
              <a:rPr lang="en-US" altLang="ar-SA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naphthylamine</a:t>
            </a:r>
            <a:r>
              <a:rPr lang="en-US" altLang="ar-SA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en-US" altLang="ar-SA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altLang="ar-SA" dirty="0">
                <a:solidFill>
                  <a:schemeClr val="tx1">
                    <a:lumMod val="95000"/>
                    <a:lumOff val="5000"/>
                  </a:schemeClr>
                </a:solidFill>
              </a:rPr>
              <a:t>Long-term use of analgesics</a:t>
            </a:r>
          </a:p>
          <a:p>
            <a:r>
              <a:rPr lang="en-US" altLang="ar-SA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Prior exposure of the bladder to radiation</a:t>
            </a: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200000"/>
              </a:lnSpc>
            </a:pPr>
            <a:r>
              <a:rPr lang="en-US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the stage of this lesion?</a:t>
            </a:r>
          </a:p>
          <a:p>
            <a:pPr marL="0" indent="0">
              <a:buNone/>
            </a:pPr>
            <a:r>
              <a:rPr lang="en-US" dirty="0" smtClean="0"/>
              <a:t>pT1? (</a:t>
            </a:r>
            <a:r>
              <a:rPr lang="en-US" u="sng" dirty="0"/>
              <a:t>mass</a:t>
            </a:r>
            <a:r>
              <a:rPr lang="en-US" dirty="0"/>
              <a:t> is seen </a:t>
            </a:r>
            <a:r>
              <a:rPr lang="en-US" u="sng" dirty="0"/>
              <a:t>in the dome of the bladder</a:t>
            </a:r>
            <a:r>
              <a:rPr lang="en-US" dirty="0"/>
              <a:t>. </a:t>
            </a:r>
            <a:r>
              <a:rPr lang="en-US" u="sng" dirty="0"/>
              <a:t>The </a:t>
            </a:r>
            <a:r>
              <a:rPr lang="en-US" u="sng" dirty="0" err="1"/>
              <a:t>musculosa</a:t>
            </a:r>
            <a:r>
              <a:rPr lang="en-US" u="sng" dirty="0"/>
              <a:t> </a:t>
            </a:r>
            <a:r>
              <a:rPr lang="en-US" u="sng" dirty="0" err="1"/>
              <a:t>propria</a:t>
            </a:r>
            <a:r>
              <a:rPr lang="en-US" u="sng" dirty="0"/>
              <a:t> is free</a:t>
            </a:r>
            <a:r>
              <a:rPr lang="en-US" u="sng" dirty="0" smtClean="0"/>
              <a:t>.)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56F4E-C8F8-4C13-A02C-182122B8FE37}" type="datetime1">
              <a:rPr lang="en-US" smtClean="0"/>
              <a:t>12/22/2015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r>
              <a:rPr lang="en-US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Case-6</a:t>
            </a:r>
            <a:endParaRPr lang="en-US" sz="6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56260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70000"/>
              </a:lnSpc>
            </a:pPr>
            <a:r>
              <a:rPr lang="en-US" dirty="0" smtClean="0"/>
              <a:t>A 60-year-old women died of a tumor that had invaded renal vein. At autopsy, the kidney was enlarged and shows a well circumscribed </a:t>
            </a:r>
            <a:r>
              <a:rPr lang="en-US" u="sng" dirty="0" smtClean="0"/>
              <a:t>golden yellow mass </a:t>
            </a:r>
            <a:r>
              <a:rPr lang="en-US" dirty="0" smtClean="0"/>
              <a:t>measures about 9 X7 cms. with intact kidney capsule. </a:t>
            </a:r>
          </a:p>
          <a:p>
            <a:pPr>
              <a:lnSpc>
                <a:spcPct val="170000"/>
              </a:lnSpc>
            </a:pPr>
            <a:r>
              <a:rPr lang="en-US" dirty="0" smtClean="0"/>
              <a:t>Microscopic examination of the lesions revealed </a:t>
            </a:r>
            <a:r>
              <a:rPr lang="en-US" u="sng" dirty="0" smtClean="0"/>
              <a:t>nests of epithelial cells with clear cytoplasm </a:t>
            </a:r>
            <a:r>
              <a:rPr lang="en-US" dirty="0" smtClean="0"/>
              <a:t>surrounded by vascular stroma.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D4EB-43E1-466A-B4AB-6EAD7B1E74F1}" type="datetime1">
              <a:rPr lang="en-US" smtClean="0"/>
              <a:t>12/22/2015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96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0"/>
            <a:ext cx="3810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Gross pathology of the lesion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D4EB-43E1-466A-B4AB-6EAD7B1E74F1}" type="datetime1">
              <a:rPr lang="en-US" smtClean="0"/>
              <a:t>12/22/2015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76284"/>
            <a:ext cx="4448175" cy="619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ight Arrow 5"/>
          <p:cNvSpPr/>
          <p:nvPr/>
        </p:nvSpPr>
        <p:spPr>
          <a:xfrm rot="18997656">
            <a:off x="3440420" y="5153286"/>
            <a:ext cx="200554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61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715962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Microscopic examination: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u="sng" dirty="0"/>
              <a:t>nests of epithelial cells with clear cytoplasm </a:t>
            </a:r>
            <a:r>
              <a:rPr lang="en-US" dirty="0"/>
              <a:t>surrounded by vascular stroma.</a:t>
            </a:r>
            <a:br>
              <a:rPr lang="en-US" dirty="0"/>
            </a:b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D4EB-43E1-466A-B4AB-6EAD7B1E74F1}" type="datetime1">
              <a:rPr lang="en-US" smtClean="0"/>
              <a:t>12/22/2015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129813"/>
            <a:ext cx="7086600" cy="459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288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Questions:</a:t>
            </a:r>
            <a:endParaRPr lang="en-US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lnSpc>
                <a:spcPct val="200000"/>
              </a:lnSpc>
              <a:buAutoNum type="arabicPeriod"/>
            </a:pPr>
            <a:r>
              <a:rPr lang="en-US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</a:t>
            </a:r>
            <a:r>
              <a:rPr lang="en-US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your  Diagnosis</a:t>
            </a:r>
            <a:r>
              <a:rPr lang="en-US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Clear cell RCC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Mention the stage of this tumor</a:t>
            </a:r>
            <a:r>
              <a:rPr lang="en-US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Stage 3 ? Cus it invades the renal vein 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D4EB-43E1-466A-B4AB-6EAD7B1E74F1}" type="datetime1">
              <a:rPr lang="en-US" smtClean="0"/>
              <a:t>12/22/2015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27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Renal biopsy: Light </a:t>
            </a: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microscopy: </a:t>
            </a:r>
            <a:r>
              <a:rPr 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will be normal</a:t>
            </a:r>
            <a:endParaRPr lang="en-US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990600"/>
            <a:ext cx="83058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AD44-0F0E-42BA-A650-9F95F6C8709A}" type="datetime1">
              <a:rPr lang="en-US" smtClean="0"/>
              <a:t>12/22/2015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Renal biopsy: Electron Microscopy of the case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1500" y="1447800"/>
            <a:ext cx="4343400" cy="5246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304800" y="1524000"/>
            <a:ext cx="4038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400" b="1" dirty="0" smtClean="0">
                <a:latin typeface="Comic Sans MS" pitchFamily="66" charset="0"/>
              </a:rPr>
              <a:t>P </a:t>
            </a:r>
            <a:r>
              <a:rPr lang="en-US" sz="2400" dirty="0" smtClean="0">
                <a:latin typeface="Comic Sans MS" pitchFamily="66" charset="0"/>
              </a:rPr>
              <a:t>= </a:t>
            </a:r>
            <a:r>
              <a:rPr lang="en-US" sz="2400" dirty="0" err="1" smtClean="0">
                <a:latin typeface="Comic Sans MS" pitchFamily="66" charset="0"/>
              </a:rPr>
              <a:t>podocyte</a:t>
            </a:r>
            <a:endParaRPr lang="en-US" sz="2400" dirty="0" smtClean="0">
              <a:latin typeface="Comic Sans MS" pitchFamily="66" charset="0"/>
            </a:endParaRPr>
          </a:p>
          <a:p>
            <a:pPr>
              <a:lnSpc>
                <a:spcPct val="200000"/>
              </a:lnSpc>
            </a:pPr>
            <a:r>
              <a:rPr lang="en-US" sz="2400" b="1" dirty="0" smtClean="0">
                <a:latin typeface="Comic Sans MS" pitchFamily="66" charset="0"/>
              </a:rPr>
              <a:t>If this pic come it will be </a:t>
            </a:r>
            <a:r>
              <a:rPr lang="en-US" sz="2400" dirty="0">
                <a:latin typeface="Comic Sans MS" pitchFamily="66" charset="0"/>
              </a:rPr>
              <a:t>podocyte </a:t>
            </a:r>
            <a:r>
              <a:rPr lang="en-US" sz="2400" b="1" dirty="0" smtClean="0">
                <a:latin typeface="Comic Sans MS" pitchFamily="66" charset="0"/>
              </a:rPr>
              <a:t>*</a:t>
            </a:r>
            <a:endParaRPr lang="en-US" sz="2400" dirty="0"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400800" y="3048000"/>
            <a:ext cx="533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En</a:t>
            </a:r>
            <a:endParaRPr lang="en-US" b="1" dirty="0"/>
          </a:p>
        </p:txBody>
      </p:sp>
      <p:sp>
        <p:nvSpPr>
          <p:cNvPr id="6" name="Rectangle 5"/>
          <p:cNvSpPr/>
          <p:nvPr/>
        </p:nvSpPr>
        <p:spPr>
          <a:xfrm>
            <a:off x="6553200" y="1600200"/>
            <a:ext cx="533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BM</a:t>
            </a:r>
            <a:endParaRPr lang="en-US" b="1" dirty="0"/>
          </a:p>
        </p:txBody>
      </p:sp>
      <p:sp>
        <p:nvSpPr>
          <p:cNvPr id="8" name="Rectangle 7"/>
          <p:cNvSpPr/>
          <p:nvPr/>
        </p:nvSpPr>
        <p:spPr>
          <a:xfrm>
            <a:off x="8001000" y="1447800"/>
            <a:ext cx="533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P</a:t>
            </a:r>
            <a:endParaRPr lang="en-US" b="1" dirty="0"/>
          </a:p>
        </p:txBody>
      </p:sp>
      <p:cxnSp>
        <p:nvCxnSpPr>
          <p:cNvPr id="10" name="Straight Arrow Connector 9"/>
          <p:cNvCxnSpPr>
            <a:stCxn id="5" idx="3"/>
          </p:cNvCxnSpPr>
          <p:nvPr/>
        </p:nvCxnSpPr>
        <p:spPr>
          <a:xfrm>
            <a:off x="6934200" y="3276600"/>
            <a:ext cx="76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7010400" y="3200400"/>
            <a:ext cx="381000" cy="762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5334000" y="4114800"/>
            <a:ext cx="533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M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F23D0-A32C-440A-9189-9C68F3E09D92}" type="datetime1">
              <a:rPr lang="en-US" smtClean="0"/>
              <a:t>12/22/2015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Questions</a:t>
            </a: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endParaRPr lang="en-US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762000"/>
            <a:ext cx="8839200" cy="6096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1800" b="1" i="1" dirty="0" smtClean="0">
                <a:solidFill>
                  <a:srgbClr val="7030A0"/>
                </a:solidFill>
              </a:rPr>
              <a:t>What is the most probable diagnosis of the case</a:t>
            </a:r>
            <a:r>
              <a:rPr lang="en-US" sz="1800" b="1" i="1" dirty="0" smtClean="0">
                <a:solidFill>
                  <a:srgbClr val="7030A0"/>
                </a:solidFill>
              </a:rPr>
              <a:t>?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Minimal change GN</a:t>
            </a:r>
            <a:endParaRPr lang="en-US" sz="1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800" b="1" i="1" dirty="0" smtClean="0">
                <a:solidFill>
                  <a:srgbClr val="7030A0"/>
                </a:solidFill>
              </a:rPr>
              <a:t>Is there any immune deposit detected by fluorescent microscopy</a:t>
            </a:r>
            <a:r>
              <a:rPr lang="en-US" sz="1800" b="1" i="1" dirty="0" smtClean="0">
                <a:solidFill>
                  <a:srgbClr val="7030A0"/>
                </a:solidFill>
              </a:rPr>
              <a:t>?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No </a:t>
            </a:r>
            <a:endParaRPr lang="en-US" sz="1800" b="1" i="1" dirty="0" smtClean="0">
              <a:solidFill>
                <a:srgbClr val="7030A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800" b="1" i="1" dirty="0" smtClean="0">
                <a:solidFill>
                  <a:srgbClr val="7030A0"/>
                </a:solidFill>
              </a:rPr>
              <a:t>What is the most common cause of the same syndrome in </a:t>
            </a:r>
            <a:r>
              <a:rPr lang="en-US" sz="1800" b="1" i="1" dirty="0" smtClean="0">
                <a:solidFill>
                  <a:srgbClr val="7030A0"/>
                </a:solidFill>
              </a:rPr>
              <a:t>adults? 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Membranous GN</a:t>
            </a:r>
            <a:endParaRPr lang="en-US" sz="1800" b="1" i="1" dirty="0" smtClean="0">
              <a:solidFill>
                <a:srgbClr val="7030A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800" b="1" i="1" dirty="0" smtClean="0">
                <a:solidFill>
                  <a:srgbClr val="7030A0"/>
                </a:solidFill>
              </a:rPr>
              <a:t>What is meant by casts? Mention their </a:t>
            </a:r>
            <a:r>
              <a:rPr lang="en-US" sz="1800" b="1" i="1" dirty="0" smtClean="0">
                <a:solidFill>
                  <a:srgbClr val="7030A0"/>
                </a:solidFill>
              </a:rPr>
              <a:t>types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Cast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def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: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cylindrical bodies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form of protein that is molded in renal tubule ( if it’s 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Types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: </a:t>
            </a:r>
          </a:p>
          <a:p>
            <a:pPr lvl="1"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hyaline cast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 only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protien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  <a:endParaRPr lang="en-US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1"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Red cell cast (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RBC’s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</a:p>
          <a:p>
            <a:pPr lvl="1">
              <a:lnSpc>
                <a:spcPct val="150000"/>
              </a:lnSpc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Neutrophil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cast </a:t>
            </a:r>
          </a:p>
          <a:p>
            <a:pPr lvl="1"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Fatty cast</a:t>
            </a:r>
          </a:p>
          <a:p>
            <a:pPr lvl="1">
              <a:lnSpc>
                <a:spcPct val="150000"/>
              </a:lnSpc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Granular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cast </a:t>
            </a:r>
          </a:p>
          <a:p>
            <a:pPr>
              <a:lnSpc>
                <a:spcPct val="150000"/>
              </a:lnSpc>
            </a:pPr>
            <a:endParaRPr lang="en-US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DFD0E-7DCB-4D46-97C1-68514CFC2A10}" type="datetime1">
              <a:rPr lang="en-US" smtClean="0"/>
              <a:t>12/22/2015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Case-2</a:t>
            </a:r>
            <a:endParaRPr lang="en-US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</a:pPr>
            <a:r>
              <a:rPr lang="en-US" sz="2800" dirty="0" smtClean="0"/>
              <a:t>An 8-year-old boy presents with headaches, dizziness, and malaise. He was seen for a severe </a:t>
            </a:r>
            <a:r>
              <a:rPr lang="en-US" sz="2800" u="sng" dirty="0" smtClean="0"/>
              <a:t>sore throat</a:t>
            </a:r>
            <a:r>
              <a:rPr lang="en-US" sz="2800" dirty="0" smtClean="0"/>
              <a:t> 2 weeks ago . Physical examination reveals </a:t>
            </a:r>
            <a:r>
              <a:rPr lang="en-US" sz="2800" u="sng" dirty="0" smtClean="0"/>
              <a:t>facial edema</a:t>
            </a:r>
            <a:r>
              <a:rPr lang="en-US" sz="2800" dirty="0" smtClean="0"/>
              <a:t>. The blood pressure is 180/110 mm Hg. </a:t>
            </a:r>
            <a:r>
              <a:rPr lang="en-US" sz="2800" dirty="0" smtClean="0"/>
              <a:t>( </a:t>
            </a:r>
            <a:r>
              <a:rPr lang="en-US" sz="2200" dirty="0" smtClean="0"/>
              <a:t>HTN</a:t>
            </a:r>
            <a:r>
              <a:rPr lang="en-US" sz="2800" dirty="0" smtClean="0"/>
              <a:t>)</a:t>
            </a:r>
            <a:endParaRPr lang="en-US" sz="2800" dirty="0" smtClean="0"/>
          </a:p>
          <a:p>
            <a:pPr algn="just">
              <a:lnSpc>
                <a:spcPct val="150000"/>
              </a:lnSpc>
            </a:pPr>
            <a:endParaRPr lang="en-US" sz="2800" dirty="0"/>
          </a:p>
          <a:p>
            <a:pPr algn="just">
              <a:lnSpc>
                <a:spcPct val="150000"/>
              </a:lnSpc>
            </a:pPr>
            <a:r>
              <a:rPr lang="en-US" sz="2800" dirty="0" smtClean="0"/>
              <a:t>A 24-hour urine collection demonstrates </a:t>
            </a:r>
            <a:r>
              <a:rPr lang="en-US" sz="2800" u="sng" dirty="0" smtClean="0"/>
              <a:t>oliguria</a:t>
            </a:r>
            <a:r>
              <a:rPr lang="en-US" sz="2800" dirty="0" smtClean="0"/>
              <a:t>, and urinalysis shows </a:t>
            </a:r>
            <a:r>
              <a:rPr lang="en-US" sz="2800" u="sng" dirty="0" smtClean="0"/>
              <a:t>hematuria</a:t>
            </a:r>
            <a:r>
              <a:rPr lang="en-US" sz="2800" dirty="0" smtClean="0"/>
              <a:t>. A renal biopsy was taken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A08D0-97F1-4C60-B7BF-A17AFFD84482}" type="datetime1">
              <a:rPr lang="en-US" smtClean="0"/>
              <a:t>12/22/2015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Renal biopsy: Light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Microscopy: </a:t>
            </a:r>
            <a:r>
              <a:rPr lang="en-US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proliferative granular cellularity </a:t>
            </a:r>
            <a:endParaRPr lang="en-US" sz="4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260" y="1691290"/>
            <a:ext cx="7594349" cy="5030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D1844-3822-4FB2-8217-B59013055C23}" type="datetime1">
              <a:rPr lang="en-US" smtClean="0"/>
              <a:t>12/22/2015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Renal biopsy: Electron Microscopy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295400"/>
            <a:ext cx="6934200" cy="5332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 flipH="1">
            <a:off x="6581633" y="2286000"/>
            <a:ext cx="1371600" cy="12192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6934200" y="1143000"/>
            <a:ext cx="19812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</a:t>
            </a:r>
            <a:r>
              <a:rPr lang="en-US" sz="2000" b="1" u="sng" dirty="0" err="1" smtClean="0">
                <a:latin typeface="Comic Sans MS" pitchFamily="66" charset="0"/>
              </a:rPr>
              <a:t>Subepithelial</a:t>
            </a:r>
            <a:r>
              <a:rPr lang="en-US" sz="2000" b="1" dirty="0" smtClean="0">
                <a:latin typeface="Comic Sans MS" pitchFamily="66" charset="0"/>
              </a:rPr>
              <a:t> electron dense deposit</a:t>
            </a:r>
            <a:endParaRPr lang="en-US" sz="2000" b="1" dirty="0">
              <a:latin typeface="Comic Sans MS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E5430-4532-45D7-A0CF-CE70D7E8A3A3}" type="datetime1">
              <a:rPr lang="en-US" smtClean="0"/>
              <a:t>12/22/2015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Immunoflourescence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295400"/>
            <a:ext cx="4648200" cy="3835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81000" y="5105400"/>
            <a:ext cx="8305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err="1" smtClean="0">
                <a:latin typeface="+mj-lt"/>
              </a:rPr>
              <a:t>IGg</a:t>
            </a:r>
            <a:r>
              <a:rPr lang="en-US" sz="2800" b="1" dirty="0" smtClean="0">
                <a:latin typeface="+mj-lt"/>
              </a:rPr>
              <a:t> + complement protein C3.</a:t>
            </a:r>
            <a:endParaRPr lang="en-US" sz="2800" dirty="0">
              <a:latin typeface="+mj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3FF50-D240-400A-979E-21795D481D90}" type="datetime1">
              <a:rPr lang="en-US" smtClean="0"/>
              <a:t>12/22/2015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1770</TotalTime>
  <Words>896</Words>
  <Application>Microsoft Office PowerPoint</Application>
  <PresentationFormat>On-screen Show (4:3)</PresentationFormat>
  <Paragraphs>145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Comic Sans MS</vt:lpstr>
      <vt:lpstr>Times New Roman</vt:lpstr>
      <vt:lpstr>Office Theme</vt:lpstr>
      <vt:lpstr>URIN Cases  for  Discussion *solved*</vt:lpstr>
      <vt:lpstr>Case-1</vt:lpstr>
      <vt:lpstr>Renal biopsy: Light microscopy: will be normal</vt:lpstr>
      <vt:lpstr>Renal biopsy: Electron Microscopy of the case</vt:lpstr>
      <vt:lpstr>Questions…</vt:lpstr>
      <vt:lpstr>Case-2</vt:lpstr>
      <vt:lpstr>Renal biopsy: Light Microscopy: proliferative granular cellularity </vt:lpstr>
      <vt:lpstr>Renal biopsy: Electron Microscopy</vt:lpstr>
      <vt:lpstr>Immunoflourescence</vt:lpstr>
      <vt:lpstr>Questions…</vt:lpstr>
      <vt:lpstr>**Case-3</vt:lpstr>
      <vt:lpstr>Light Microscopy:</vt:lpstr>
      <vt:lpstr>Questions…</vt:lpstr>
      <vt:lpstr>Case-4</vt:lpstr>
      <vt:lpstr>PowerPoint Presentation</vt:lpstr>
      <vt:lpstr>Questions…</vt:lpstr>
      <vt:lpstr>**Case-5</vt:lpstr>
      <vt:lpstr>Gross picture  fungating  UB carcinoma   </vt:lpstr>
      <vt:lpstr>Light Microscopy الريشة </vt:lpstr>
      <vt:lpstr>PowerPoint Presentation</vt:lpstr>
      <vt:lpstr>Questions….</vt:lpstr>
      <vt:lpstr>Case-6</vt:lpstr>
      <vt:lpstr>Gross pathology of the lesion</vt:lpstr>
      <vt:lpstr>Microscopic examination:  nests of epithelial cells with clear cytoplasm surrounded by vascular stroma. </vt:lpstr>
      <vt:lpstr>Questions: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Urinary System</dc:title>
  <dc:creator>Dr. Maha</dc:creator>
  <cp:lastModifiedBy>Fatimah ....</cp:lastModifiedBy>
  <cp:revision>149</cp:revision>
  <dcterms:created xsi:type="dcterms:W3CDTF">2006-08-16T00:00:00Z</dcterms:created>
  <dcterms:modified xsi:type="dcterms:W3CDTF">2015-12-22T18:00:53Z</dcterms:modified>
</cp:coreProperties>
</file>